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7" r:id="rId3"/>
    <p:sldId id="261" r:id="rId4"/>
    <p:sldId id="260" r:id="rId5"/>
    <p:sldId id="265" r:id="rId6"/>
    <p:sldId id="266" r:id="rId7"/>
    <p:sldId id="262" r:id="rId8"/>
    <p:sldId id="263" r:id="rId9"/>
    <p:sldId id="264" r:id="rId10"/>
    <p:sldId id="259" r:id="rId11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72" d="100"/>
          <a:sy n="72" d="100"/>
        </p:scale>
        <p:origin x="-125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378D8A1-E38F-4C0C-BFC0-E172D79E1984}" type="datetimeFigureOut">
              <a:rPr lang="es-EC" smtClean="0"/>
              <a:t>09/01/2013</a:t>
            </a:fld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F5466A-AF4F-4451-A8D4-7AB4EBEE1360}" type="slidenum">
              <a:rPr lang="es-EC" smtClean="0"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46618" y="189974"/>
            <a:ext cx="830804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UNIVERSIDAD REGIONAL AUTÓNOMA DE LOS ANDES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"UNIANDES"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Imagen 1" descr="Descripción: Descripción: http://www.uniandesonline.edu.ec/uniandes/templates/mx_joomla19/images/logo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344" y="1250295"/>
            <a:ext cx="1780954" cy="167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95536" y="1749006"/>
            <a:ext cx="8136904" cy="523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C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s-EC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" sz="2400" b="1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FACULTAD DE SISTEMAS MERCANTILES</a:t>
            </a:r>
            <a:endParaRPr kumimoji="0" lang="es-EC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CONTABILIDAD Y AUDITORÍA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TEMA: ANÁLISIS</a:t>
            </a:r>
            <a:r>
              <a:rPr kumimoji="0" lang="es-ES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VERTICAL Y HORIZONTAL DEL BALANCE GENERAL</a:t>
            </a:r>
            <a:endParaRPr kumimoji="0" lang="es-ES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INTEGRANTES: LISBETH OBANDO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ANDRÉS JIMÉNEZ 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ING. DANNY SANDOVAL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24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t3.gstatic.com/images?q=tbn:ANd9GcSYG0EGNlcucGNDazsSjNZJuGJHjDacev5OkBIk65TGdjEXLrRY3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sp>
        <p:nvSpPr>
          <p:cNvPr id="3" name="AutoShape 4" descr="http://t3.gstatic.com/images?q=tbn:ANd9GcSYG0EGNlcucGNDazsSjNZJuGJHjDacev5OkBIk65TGdjEXLrRY3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sp>
        <p:nvSpPr>
          <p:cNvPr id="5" name="4 Rectángulo"/>
          <p:cNvSpPr/>
          <p:nvPr/>
        </p:nvSpPr>
        <p:spPr>
          <a:xfrm rot="19872910">
            <a:off x="-327125" y="2967335"/>
            <a:ext cx="9798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¡GRACIAS POR SU ATENCIÓN!!</a:t>
            </a:r>
            <a:endParaRPr lang="es-E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AutoShape 2" descr="data:image/jpeg;base64,/9j/4AAQSkZJRgABAQAAAQABAAD/2wCEAAkGBhISEBQUEBQVFBAUFRUUFBUVFBAVEA8UFBAVFBUQFBYXHCYeGBkkGRQUHy8gIycpLSwsFR4xNTAqNiYrLCkBCQoKDgwOGg8PGiwkHyQsLCwsLCopLDQsLCwpKSwqLCwqLCkpLCwtLiwsLCwqLCksLCwsLCksLCksKSksLCwsLP/AABEIALIBGwMBIgACEQEDEQH/xAAcAAABBQEBAQAAAAAAAAAAAAAAAgMEBQYBBwj/xABDEAACAgEBBQQGBwYFAwUBAAABAgADEQQFEiExQQYTUWEHIjJxgZEzQlJicqGxFCNDgqLRc5LB4fA0U4MkRGOTshb/xAAbAQEAAgMBAQAAAAAAAAAAAAAABAUBAwYCB//EADURAAICAAMFBQgBAwUAAAAAAAABAgMEESEFEjFBUQYTInHRFDJhgZGhsfBCM1LBFSM0YuH/2gAMAwEAAhEDEQA/APcIQhACEIQAhCEAIQhACEIQAhCEAIQhACEIQAhCEAIQhACEMxjUaxE9pgPeeMxKSis2ZSb0Q/CU9vaOseyGb4YH5yO3aNuiD4t/tIcsfRH+X0JEcLa/4mghM5//AENn2F/OKXtE3VB8CZ4/1LD9fszPsdvT7mhhKavtEh9pWH5iTaNpI/ssD5ZwfkZIrxNVnuyRqlTOHFEyESHisyQaghCEAIQhACEIQAhCEAIQhACEIQAhCEAIQhACEIQAhCEAIQhACEJwmAdzImu2klQy549APaPuEqNsdpgpKU4Lci31V8h4mZ02FjliSTzJlHjNrwqe5Vq/svUssPgJTW9PRfcudX2gsfgnqL/Ufj0kEKScnifPnG6xJNayklbZe85vMslXCpZRWQLXHVqi61khK5IhVma5TI4pji6Pxk+qmOd1JscKuZGleyu/YxG30QloaohqpmWGj0MK5kCq+2v2WyPA8ZYaTbatwf1W8+R+MYauR7tODzmYWW0+6810ZiUK7OK+aNGtscmX0uuao4bLJ+Y939pfabVBhlTkS2w+Khcslo+hBtplX5dSVCcBnZKNAQhCAEIQgBCEIAQhI2u2ilS5fPE4UAEu7cTuqo4k4BPkAScAEwCTCUZ7RPn/AKd93/Ep38fhzu/1Sy0G067lzWeRwykFXrb7LqeKn9eY4QCVCEIAQhCAEIQgBCEMwDhaZbtBt4nNdR4cmYdfFR/eTe0e1txe7Q+uw4n7K/3Mym7OX2xtNwzoqevN/wCC4wGFUv8Acn8vUaCyRXEbsWk5aE9S7lwJNck1mRazJCGWdU0RJomVGTNOJX1tHtTtSrT0vdewSpBvMx5AdB5k8gBzJlxh/E9CBdoi2SMVbZ0zWd2t9Jt5bgtqNmfDdBzPnft36WNTri1enLUaMcN1Tiy0fatYdPujh45mBqsKsCpIYEEEcCCDkEHoZfQq01KyU+h9qGuNMkqew+2W1OztLdYc2WUqXP2mHqs3xKk/GXLNPEoozFsjOkjusluYw8hWRRJgyHZXmR6b2pbI4oeY/wCdZNeRrkzIE04vejo0So5NbsuBe6bUhgCpyDJYMyeztZ3T7reyfyPjNLTZLzCYlXwz5riVl9Lqlly5EiEAYSWaAhCEAIQhACVVlO/qWz/DqQL5d67lz8e7QfCWsrw27qyDysqGPfTY28PlcvyMAianSytvqZWFlXC5BgccLavM0v8AdPQ/VPEdQdRdSCJT6ujBgFroNYtta2J7LDIzzHipHQg5BHQgyRKHs9du2W1HkT3ye5+FgHucb3/ll9ACEIQAhCV+r27UjFcl3HNa1Z2XyYjgv8xEAsIzq9QEQseQGf8AaVo7Sp9au5R492GA94rLH8pC29tNbEQVsGRvWypBDDkOPvz8pDx2JWGolZ04efI3UV95NRKTUXF2LNzJz/tEbsWBO7s+ZzscpOT4s6hZRWSG92c3Y7uw3J5zM7wlGj6PGd2dDYkiu7dPElmTFeeKekPtc+0tUNNpyf2WpsDHK5xwa4+XML5ces2HpQ7THTaPu6zi3UZQeKoB67fHIX+YzG9kNDXpqG1F2N7Hqg/lO02PVnDvpc+BS46zXcRQbe0S6esVj2jz8fOZ5R4c5M2xtI33M56nh7po/Rd2a/a9em8M00kXW+B3T6lf8zY+AMvJyUYuT5FdFOTyR9D9lNCdPodNSfarprVvxbgLf1Ey172QxdO97KZ35lj3WRJZ407xs2xDWTXK09qB1jGXM61kaZpFnI3xiR9YmRnqJabE12+mCfWXgfMdDK52kPR6nurh9k8D7j1mrD4j2e9S5PRnq2nvamua1RuaXyI5IWnskwTrihOyFtPWMgUIAbLGCJnO6CVZizY6BVY464x1k2Rdo6PvEwDuupDI2M7jrybHUcwR1BI6wCBbobOff273iO6C58k3MY8jn4xC7Vuq+lXvU+3WCLF82qyd7+U5+7J+g1YtT1hu2Kd2xc5KOBkjPUYIIPUEHrOajTQCRpdYlqhq2DKeRByPMeR8ukY2po2dQ1eBbW2/WTy3gCCh+6yllPhvZ6CVFmmatzZSd1z7XPctx0sXr+IcR7uBttnbVW3I9mxcb6E8VzyIP1lPHDe/kQQAHtDrBbWGXIzkEH2kYHDIw6EEEH3TmrpyJD1P7i3vf4NhAt8Ebgq3+Q5K38p6GWh4iAZbVP3Lpb0rb1/8J8LZ8B6r/wDjmqBlLtDT88jI5EdCDzEX2b1WazUxy9OEyebVkfun/wAvA+aNALeEI1qtQERnb2UUsfcoyfyEAp9rbSZnNNRICgd64yCN4ZFSEcmxgk9AR1OREqqCgBQAByAGAI1oUIQF/pGy7/jc7zD4E49yiSIAljwlU4G8xAAySeHU9T75ZXPgGVyrOU7SXZQhUueb+hZ7Pjq5HAsUFiwsr9qdoKtIUOoylTnd73BatH6K+OK5HI8uB5TkKq5WzUI8S0nNRWbLRNGTGrKiOcSvbnZwTeOr0+Mf96sn5A5/KQdmdqK9a7nTKx0yer3zAqttn2KlPEgDmxxzAA6yzxGz3XVv66ccyNDEb0sibuRJSP7sSVlQmS948O9Iuu77ahQ+xSFr8uA32/qY/KUW3NumwCtOCL+cc7c1Mu0dUGyCbnPvDHeU/IiU2l0j2OqVqzuxwqqCWYnoAJ9VwkYww8EuCivwc3a3Kxt9Tml0zWOqIpZ2IVVHEsScACfRfYPssug0oQ4Nz+vc3i2OCA+Cjh8z1lF6PPRwNGBfqQG1RHAc104I4gHkXPU9OQ8ZuzKPH7RU5d3XwXPqWGGw+74pcR/vYd9I2/KvbmovRFso9buzvWVYGdRXj1kVjxVwOK+JGDzkGu3faWZMlHJZl93sSbZX6LaKXVJbS2/VYMq36hh0YHgR4iOm2ZnY4vJmYxUlmiSbI2bIybDEkzS7MzYqxbWSFrV5H4STG9QuVMj2+KLN0NGaTZGp361PXGD7xwP6S3WzhMv2Zt9Rh4N+o/2miVuE7XBW97h4TfQ5rEw3LZR+JLhCElmgr9dpWDi2oZsAwy8B3yA53PJhklT5kcjwlae9bEDKcg/MYOCCOhByCOhEeMr79O1bGyoZz9InD95031zwFmOHgeRxwIA7qdPKfV6Q5DId2xc7j4zu55qR9ZT1Xr5EAjQVXrYgZTkH3jBHMEHiCORB5SFqqIAvZuvW+tg6gOPVtrPEDI/qQjkeo8wQObKcoWpYkmvBQniWqbO5k9SCrIfwg9ZT2Bq7FsrGWXgy8P3tZPGvjwyDxUnr5EyaNqV23VPTlmUOtnqsO7VlDBbMj1X30T1TxwScY4wCfr1lKVKuHTAsHAHoy5z3beK/pzEsrt5ufLw6SM1EAstnbUW0cPVce0hI30+HUeDDgZE7RajKikc7Mb33agcuT78bg/F5GV2o0aN7aq2OW8Ace7M5RpkTO4qrnngAZ9/jAHYzbfghVBexvYRcbzY5njwCjqx4D4gHuou3VJwSeACjm7MQqqPMkgS52RsrugWchrnxvsOXDlWnggycfEniYBVajYm7WbLyHsAyqjPc1HP1Qfab7zcfALK5Vmn2yP3Te4fqJmlE4btK338V/wBf8st8D7j8zoERfpUsUpYqujDDKwBVh4EHnHgsUBOWUmnmiY2YXtZ6P9Gukus0+nRL60NiEb2CUIcqVJwQQpGMdZbdhe0dWs0itUq1tXhLKlAC1sB9UDkp5j4jpNI1YIIIyDwI8QeBE+cdPtO/Ze0Le5ODVY9bKc7tqK59Vx1BAB8uc6XA1z2nh50yk3OOTi2+umX2+RBskqZqSWj4n0XuxJWVPZPtZRr6d+k4dcCyon16if1U9G/1l2VnPXVTpm4WLJomRmpLNGc7QdiNJrGDX1nvAMb6MUcgclYjmPfJnZzstpdICNPUqMeb8WsYeBc8ceXKWhWdq4GS6sbdkq3N7vTPQw4R97LUWREMI+VjZEmpmUyu163cDT3ZxzWzfG97mXl/lMwvb/a+01qC0UPUvrd7ZUwtyOGN1lAZB7WSVB5cZ6ORG2Em0YhVSUnFPLqJwc1knkeG+jrt82huNd5LaS1v3gOSanP8Yf6jr7wJ7kagVD1kNWwDKQcgqRkEHqJQbe7FaTVg97UO8/7ieraPPI5/HMymlba2xxuVINboQSVXDF6wTkgBfWT5MvOW9k6MbqvDL48/JkWEbMP8UeiAwmM0vpg0Nn0qXaewcwUDpnqMrxH+WbCm5XUMhDKwDKRyYEZBHwlXfhrKX40Tqro2e6xc4w4TsJGN492ab1nHkP1M06nhMv2cHrv7h+s068p1Ox/+JH5/kodof138vwWGZzMpqNI1psL2W5Wx03VsatUAbKYFeCfUKHJJ5xTbMdfYuuX3v3g+VoaWxBLiEpBqtUnWu0eBBqc/zLvKT/KJJ0e3K3YIwau08kswC/4GBKv/ACknxAgHdZo2RjbSPX4b6dLwB8hYByb4HhjDwsWxA6HKsMg+/wAuklc5V0WCu96ulgN1Y884uA8gxVvfbAE/se8fKTk03Dyj1aYi4AydPGbNPJkCIBUW0SG6YlzfVK/UVwCr1z7q7/Pu2SzHiK3DMP8AKGmsrIIBHEdD4jxmbIk3s3ed1qW504Cn7VTZ7v4jDL/JnrAJ20kzWw8j/eZdRNdeOEyr17rEeBnG9p6ta7PNFlgZcYgsWBEqI4s4tsnMAs8O9NPZ406xdQo/d6gcfAWoArD4run5z3QCUfbbswNdo7KeHee3UT9WxQd34HJU+TeUtNj472TFRlL3Xo/J+nEi3x345HzhsfbV2ltW2hyli9RyI6qw5Mp8DPcOxvpV02sC16gjT6nl6xxTYfuMeR+6fgTPBdTp2rdkcFXUlWU8CrA4KnzzG8z6HjNn0YyPjWvJr91RXV2yr4H1u2mPTiIwyz527N+kjX6LAquLVD+FYO8rx4DPFf5SJ6hsL06aS4BdZW1D9WUG2k+fD11+R985XEdnbIa1vP8Af3qToYtcz0BTkRBEi7M29o7/APp9RVZnoti73+UneHyk968SE6rIaTWpIjNPgRyI2wjxjbTKZvTGWEbYR5pn9u9tNHpVPe3KXH8NCr2k+G6Dw95wJIrrnY8orM9ucYrNsd2l2d0l5zfRU7HhvMo3znpvDBJknZOyE01K1Vb3dpvbu8SxALFt3PgM4E887P8Abt9ftfTKy93QptKJnJZzSwDOep8Mcsz2X9mG7LOzC3RioTlyzyI8b6296K+GZUQblF2rgxjUNhTKuXhzJyeZN7Nr7R8wPy/3mjXlKbYVWKh55Pz5S6UcJ1+zq+7w0E+mf11Oexct66T+P4E6jTslneV8cgCxOrheTp98Dhg8xgcMCTNNqlsXKHI5eYI5qRzBHgY7IWq2YGbfRjXb9pMet4B1PBx7xw6ESeRSS9IMr9bs1XUq6hlPMHiPI+/znRrLq/pa+8X7dOSfe1THeHuUvJOl2jVbwRgSOa8nX8SHDL8RAKmu2+ngrd6nRbSRYPIWgHP8wJ85L2UjOzW2DDv6qrkHu61PqrkdScsfxAdBJOo00VpOWIBKhCEAIQhAE2DhK3UCWVh4Su1JgFc/OPbEP/qbP8GrP/23Y/1jL85J7NV5D3dLWATzrrBVW9xY2MPJhALmwcJntqU4fPQ/qJoyJW7R028pHXmPfKvauE9qw0oLitV5o30Wbk0ykWOLG1EcWfLZLIt2OLF7sSscUTU2ameW+ln0cG/Or0i5uA/fVgcbVA+kUdWAHEdQPHn4iRPsPE837f8Aojr1Ra7R7tWpPFl5U3nx4ew58eR6+M7LYu3owisPiXouEunwfqQbas9YngcJN2rse7TWGvUVtXYOasMfEHkR5jhIeJ3EZKS3ovQiBvSz0fafV1fRai5B4LbYB8s4lXCGlLijKeRpV9JG0x/7uz47h/UTj+kbaRGDqrPhuA/kJm4TV3FX9q+iPW/Lqyx1vaHU3fS33OPBrHI+WcSAJwCb/wBHvo5bUst+qUrpgQVU8G1H9k8T15Dxi22vDw3paIzCErJZIXsDsHqF0detoz+2LYLq6z9epeQx9o8TjqPfPXOzna2rV07yeq68LKm4WUt1VgeOPA9ZI3AAAOAHQcAB4CJxOYsx8rM95eXwXQuq8Ko5ZfMXY2TIt43mVRzJ/XlHXcAZMc2Jp95y56cvfj+36yDVU8RbGtc+PlzJU5qqtz6fk0GjqwAB04SwVeEjaauT1ThO6SyWSOXbz1HIQhMgJH1Wgrsx3iBsciQN5fwnmPhJEIBXPstl+iucfdfFqf1ev/VGatRZXYEu3MP9G6BgpYDjWwYnDYGRx4gHqONvGdXpVsQo4yp5jlyOQQRxBBAII4ggEQB1WzOynGrfT8LyTX9W/hjHQXY9g/e9k/dPCWi3g/8AOcAchEG0Ruy+AFzyu1FkVrdcqKWdgqjqSAPdx6+Uh01PdxO9VT1JytrgeAPGtfvH1vADnAIOv3mrfd+jT6U5ILLn1qKyP4jDh5Z6EiaygAKABugAALwG6AOC4HhPC/SV2+XUY0uz7DXpqmBa2o4710OQEIOdxTxz9Y8emTjqu0GvUYG0dXj/ABrP9WgH1PZYFBLEBRxJJAA8yTMP2l9LOz9PlUs/abh/Dow4B+9Z7C/PPlPBdo697eOqvuv/AMa6xh8ATiVt210UYQfLgogHtvY3t3+3WWrciVW5LoikkGvhwyebA88Y5+U16z5Z0m3rqrktqbcetgykeI6HxHQjzn0P2M7W1a/TixMCxcC2vrW3+qnmD8OYnA7e2W6pvEVrwvj8H6P8llh7t5br4mkUx1TGFMcVpyTRvkh8GcaI3oZnjI15FdtrYOn1Ve5qa1sTpvD1l81YcVPuM8v7Q+gwEltDdj/47v0Fij9R8Z6+xjbS0we08ThNK5adOX0DqjPij5n2l6PdoUE7+msIH1qx3inzymZSXbPtQ4et1P3kYH8xPq5o206OvtRPLx1p+Ty9TX7GnwZ8s6bY99n0dNr/AIa3b9BNDsr0Ya+4jNXcqfrXHdA/l4sflPoExlxM2dpbZe5BLzefobYYCPNmM7M+iPS6Yh7z+0WjiN4YpU+IT6383ym3KyPvEcjEtqWlfZtCV73rW2Tq8OoaRHmjVlgHOMWahjI/EnxP/OE89/npFEqNfUdGbHCjry8vMzUaDTBFAHT/AJmQtk7O3Bk+0efkPCXenqnX7KwLoj3lnvP7IosdiVbLcjwRI09clRNa4EVLkrghCEAIQhACEIQDhXMrX2Eo40M1J8Ex3R/8bAqPgBLOEAqjpNSOTVOPNbEP5MwlVrLdSHKvlV4Yammy0sCOPrEEKQQRgr4HrNVDEAxtGlJcMlN1lnR7QVK+5rd0IPwD4THelzZm22oxRutoyv72vTbxu8xZnDOn4QB4iexYnSIB8QneBPMEcDzBHkYr9pf7TfMz7F2t2R0WqOdTpqbW+01aF/8ANjP5yjs9D2x256NB7nvH6PAPlIknnOrWScAEk8gOJPuE+r6PRHshOWjrP4mtf/8ATGX+zezul0//AE+npq86660PzAzAPmTsz6Itpawgik01H+JfmtceKqRvN8B8Z7V2M9Fmn2apYM1uoZd17T6oA4EqiA4AyBzyfOehYjdleZ5nCM4uMlmmZTyeaM7ZUVPGcDS2v08rrdKRy4j85we0+z86m7MPrHpzXqWFWIUtJcRO9O70bBhvTlHFp5Mk5CyYhjOEzhMJHpISY00cJjZmxG1DZjTx1o082o3RGWjTR14qnRM/IYHiZLoosuluwWbNjsjBZyeRE3STgcSZcbN2Vu+s3FvyX/eSdHs4Jy59T1lnTRO22bshUZWW6y6ckU+Kxzs8ENF+TlNMn01zlVMfl+VgQhCAEIQgBCEIAQhCAEIQgBCEIAQhCAEIQgBCECYAQlJtPtB3RqyCK7SQHA3iMAHJXIwDkY5+6S7blBAa1zvEKMGsDePTgOfl/cZAnOmZEtokHZO1E1FZsV7EAbdw5rzncVjzBHAtj3gyQmvG4HDrYhxj6rHLbox0PHhxAgDV2lz0kV9KekulQMoYcjyjT6aV+K2bhsVrZBZ9eDNkLZw4MpGrI6Rtpctpo22mlHb2Ypf9ObXms/QkxxjXFFOTEEy4/ZfKH7LNC7LvnZ9v/TZ7cv7SmKE8hOroWPPh+suhpotdNJ9PZ3Dw1nJy+379TzLHT/isisp2aBz4nzk6vTyWmnkhNPL6miuhbtcUl8CHOyU3nJ5kerTyVXVHFQTs3HgIQhACEIQAhCEAIQhACEIQAhCEAIQhACEIQAhCEAJwwhAMvt1Qa9ICMguMg8Qf3WePyHyjOlrCIgQBRl+CgAfSeXuHyhCekYZV6PSVl1yinNpzlVOfUc8fjLDY2nQXjCqDvHkAP4bD9AB8IQnpmTWaH6NPwiPNCE1gaaNtOQgHDOTsIB0RxYQgDyzsIQAhCEAIQhACEIQD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2695575" cy="1695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173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" t="30617" r="37054" b="25543"/>
          <a:stretch/>
        </p:blipFill>
        <p:spPr bwMode="auto">
          <a:xfrm>
            <a:off x="179512" y="980728"/>
            <a:ext cx="874643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>
            <a:hlinkClick r:id="rId3" action="ppaction://hlinksldjump"/>
          </p:cNvPr>
          <p:cNvSpPr/>
          <p:nvPr/>
        </p:nvSpPr>
        <p:spPr>
          <a:xfrm>
            <a:off x="7452320" y="6093296"/>
            <a:ext cx="72008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637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3059832" y="476672"/>
            <a:ext cx="34445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/>
              <a:t>ANÁLISIS VERTICAL </a:t>
            </a:r>
            <a:endParaRPr lang="es-EC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8" t="33542" r="52562" b="18333"/>
          <a:stretch/>
        </p:blipFill>
        <p:spPr bwMode="auto">
          <a:xfrm>
            <a:off x="611560" y="1008980"/>
            <a:ext cx="8011112" cy="4961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Flecha izquierda">
            <a:hlinkClick r:id="rId3" action="ppaction://hlinksldjump"/>
          </p:cNvPr>
          <p:cNvSpPr/>
          <p:nvPr/>
        </p:nvSpPr>
        <p:spPr>
          <a:xfrm>
            <a:off x="7956376" y="6237312"/>
            <a:ext cx="66629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459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t="33750" r="51977" b="17916"/>
          <a:stretch/>
        </p:blipFill>
        <p:spPr bwMode="auto">
          <a:xfrm>
            <a:off x="755576" y="980728"/>
            <a:ext cx="804503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3019691" y="332656"/>
            <a:ext cx="3516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VERTICAL </a:t>
            </a:r>
            <a:endParaRPr lang="es-EC" sz="2800" dirty="0"/>
          </a:p>
        </p:txBody>
      </p:sp>
      <p:sp>
        <p:nvSpPr>
          <p:cNvPr id="5" name="4 Flecha izquierda">
            <a:hlinkClick r:id="rId3" action="ppaction://hlinksldjump"/>
          </p:cNvPr>
          <p:cNvSpPr/>
          <p:nvPr/>
        </p:nvSpPr>
        <p:spPr>
          <a:xfrm>
            <a:off x="7956376" y="6237312"/>
            <a:ext cx="66629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476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51520" y="1619801"/>
            <a:ext cx="79928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dirty="0" smtClean="0"/>
              <a:t>				</a:t>
            </a:r>
          </a:p>
          <a:p>
            <a:r>
              <a:rPr lang="es-EC" b="1" dirty="0" smtClean="0"/>
              <a:t>CAUSAS	</a:t>
            </a:r>
            <a:r>
              <a:rPr lang="es-EC" dirty="0" smtClean="0"/>
              <a:t>				</a:t>
            </a:r>
          </a:p>
          <a:p>
            <a:r>
              <a:rPr lang="es-EC" dirty="0" smtClean="0"/>
              <a:t>* Deficiente investigación de mercado 				</a:t>
            </a:r>
          </a:p>
          <a:p>
            <a:r>
              <a:rPr lang="es-EC" dirty="0" smtClean="0"/>
              <a:t>* Exceso de abastecimiento 					</a:t>
            </a:r>
          </a:p>
          <a:p>
            <a:r>
              <a:rPr lang="es-EC" dirty="0"/>
              <a:t>* Inadecuado control de inventarios </a:t>
            </a:r>
            <a:r>
              <a:rPr lang="es-EC" dirty="0" smtClean="0"/>
              <a:t>					</a:t>
            </a:r>
          </a:p>
          <a:p>
            <a:r>
              <a:rPr lang="es-EC" b="1" dirty="0" smtClean="0"/>
              <a:t>EFECTOS	</a:t>
            </a:r>
            <a:r>
              <a:rPr lang="es-EC" dirty="0" smtClean="0"/>
              <a:t>				</a:t>
            </a:r>
          </a:p>
          <a:p>
            <a:r>
              <a:rPr lang="es-EC" dirty="0" smtClean="0"/>
              <a:t>* Riesgo en la liquidez 					</a:t>
            </a:r>
          </a:p>
          <a:p>
            <a:r>
              <a:rPr lang="es-EC" dirty="0" smtClean="0"/>
              <a:t>* Caducidad de los productos 					</a:t>
            </a:r>
          </a:p>
          <a:p>
            <a:r>
              <a:rPr lang="es-EC" dirty="0" smtClean="0"/>
              <a:t>* </a:t>
            </a:r>
            <a:r>
              <a:rPr lang="es-EC" dirty="0" smtClean="0"/>
              <a:t>Excesivo abastecimiento </a:t>
            </a:r>
            <a:r>
              <a:rPr lang="es-EC" smtClean="0"/>
              <a:t>de productos</a:t>
            </a:r>
            <a:r>
              <a:rPr lang="es-EC" dirty="0" smtClean="0"/>
              <a:t>				</a:t>
            </a:r>
            <a:endParaRPr lang="es-EC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6" t="48125" r="61698" b="22984"/>
          <a:stretch/>
        </p:blipFill>
        <p:spPr bwMode="auto">
          <a:xfrm>
            <a:off x="4789928" y="1988840"/>
            <a:ext cx="3671422" cy="29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1187624" y="404664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000" b="1" dirty="0"/>
              <a:t>INFORME FINAL DEL ANÁLISIS VERTICAL DEL BALANCE GENERAL </a:t>
            </a:r>
            <a:endParaRPr lang="es-EC" sz="2000" dirty="0"/>
          </a:p>
        </p:txBody>
      </p:sp>
    </p:spTree>
    <p:extLst>
      <p:ext uri="{BB962C8B-B14F-4D97-AF65-F5344CB8AC3E}">
        <p14:creationId xmlns:p14="http://schemas.microsoft.com/office/powerpoint/2010/main" val="377390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" t="30616" r="7416" b="21558"/>
          <a:stretch/>
        </p:blipFill>
        <p:spPr bwMode="auto">
          <a:xfrm>
            <a:off x="272716" y="980728"/>
            <a:ext cx="858085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>
            <a:hlinkClick r:id="rId3" action="ppaction://hlinksldjump"/>
          </p:cNvPr>
          <p:cNvSpPr/>
          <p:nvPr/>
        </p:nvSpPr>
        <p:spPr>
          <a:xfrm>
            <a:off x="8097517" y="5802426"/>
            <a:ext cx="720080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0037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699792" y="332656"/>
            <a:ext cx="42687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HORIZONTAL </a:t>
            </a:r>
            <a:endParaRPr lang="es-EC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0" t="33541" r="38272" b="18146"/>
          <a:stretch/>
        </p:blipFill>
        <p:spPr bwMode="auto">
          <a:xfrm>
            <a:off x="683568" y="1052736"/>
            <a:ext cx="777962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izquierda">
            <a:hlinkClick r:id="rId3" action="ppaction://hlinksldjump"/>
          </p:cNvPr>
          <p:cNvSpPr/>
          <p:nvPr/>
        </p:nvSpPr>
        <p:spPr>
          <a:xfrm>
            <a:off x="8463197" y="5877272"/>
            <a:ext cx="429283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3102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661526" y="370344"/>
            <a:ext cx="38565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800" b="1" dirty="0"/>
              <a:t>ANÁLISIS </a:t>
            </a:r>
            <a:r>
              <a:rPr lang="es-EC" sz="2800" b="1" dirty="0" smtClean="0"/>
              <a:t>HORIZONTAL </a:t>
            </a:r>
            <a:endParaRPr lang="es-EC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5" t="33750" r="42958" b="17943"/>
          <a:stretch/>
        </p:blipFill>
        <p:spPr bwMode="auto">
          <a:xfrm>
            <a:off x="755577" y="1052736"/>
            <a:ext cx="766846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Flecha izquierda">
            <a:hlinkClick r:id="rId3" action="ppaction://hlinksldjump"/>
          </p:cNvPr>
          <p:cNvSpPr/>
          <p:nvPr/>
        </p:nvSpPr>
        <p:spPr>
          <a:xfrm>
            <a:off x="7884368" y="6165304"/>
            <a:ext cx="539673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452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33" t="35626" r="70014" b="26666"/>
          <a:stretch/>
        </p:blipFill>
        <p:spPr bwMode="auto">
          <a:xfrm>
            <a:off x="851859" y="1556792"/>
            <a:ext cx="3312368" cy="3703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92" t="35585" r="43425" b="26915"/>
          <a:stretch/>
        </p:blipFill>
        <p:spPr bwMode="auto">
          <a:xfrm>
            <a:off x="4644008" y="1592385"/>
            <a:ext cx="3312368" cy="3632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851859" y="548681"/>
            <a:ext cx="724853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C" sz="2000" b="1" dirty="0" smtClean="0"/>
              <a:t>INFORME</a:t>
            </a:r>
            <a:r>
              <a:rPr lang="es-EC" b="1" dirty="0" smtClean="0"/>
              <a:t> FINAL DEL ANÁLISIS HORIZONTAL DEL BALANCE GENERAL </a:t>
            </a:r>
            <a:endParaRPr lang="es-EC" dirty="0"/>
          </a:p>
        </p:txBody>
      </p:sp>
      <p:sp>
        <p:nvSpPr>
          <p:cNvPr id="3" name="2 Flecha izquierda">
            <a:hlinkClick r:id="rId3" action="ppaction://hlinksldjump"/>
          </p:cNvPr>
          <p:cNvSpPr/>
          <p:nvPr/>
        </p:nvSpPr>
        <p:spPr>
          <a:xfrm>
            <a:off x="7740352" y="6093296"/>
            <a:ext cx="648072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8497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nsmisión de listas">
  <a:themeElements>
    <a:clrScheme name="Transmisión de listas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Transmisión de listas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nsmisión de listas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178</TotalTime>
  <Words>39</Words>
  <Application>Microsoft Office PowerPoint</Application>
  <PresentationFormat>Presentación en pantalla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Transmisión de listas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13</cp:revision>
  <dcterms:created xsi:type="dcterms:W3CDTF">2012-12-11T19:25:35Z</dcterms:created>
  <dcterms:modified xsi:type="dcterms:W3CDTF">2013-01-09T15:06:16Z</dcterms:modified>
</cp:coreProperties>
</file>